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33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4731"/>
  </p:normalViewPr>
  <p:slideViewPr>
    <p:cSldViewPr snapToGrid="0" snapToObjects="1">
      <p:cViewPr>
        <p:scale>
          <a:sx n="142" d="100"/>
          <a:sy n="142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B6A26-6FA5-A146-9F93-DC41FAEA24CF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F93F6-96EF-4D41-B0EE-6425D3FDD9A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164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F93F6-96EF-4D41-B0EE-6425D3FDD9A6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670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F93F6-96EF-4D41-B0EE-6425D3FDD9A6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987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3FF05FE-4686-4401-8435-3184D20E8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DE55D9E-DCCB-4C6A-B993-B4E34064E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D73E658-A926-4C2C-98EE-AB70A1D0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CFA45D2A-9AD5-4FA0-8B4D-3F277D66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4348607" cy="119438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8" name="Plassholder for tekst 2">
            <a:extLst>
              <a:ext uri="{FF2B5EF4-FFF2-40B4-BE49-F238E27FC236}">
                <a16:creationId xmlns:a16="http://schemas.microsoft.com/office/drawing/2014/main" id="{986C8ECE-38F8-4390-AC09-623FD14A3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6" y="2978331"/>
            <a:ext cx="4348606" cy="137742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CD529F53-5CF9-4D77-8899-65700A0566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1"/>
            <a:ext cx="6095999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005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30BD98DE-0FE7-4EE7-BD09-E062E3DFF2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B23F4A9D-4298-4A99-BC78-A135ACB9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55F2F4FF-176B-4A6C-93AD-E9D9F50C6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42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9F6BAA13-0830-4EAC-B836-D5C1707063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D51A3243-C799-46F9-AD23-9C216B88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27A667A7-0101-4FE5-B036-E06942A90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9892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8672E4AF-E70B-4478-86F5-CE8AE7E854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E4FBBD37-7F67-4259-B493-0B636DB82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95BA5566-A5E0-4321-B599-BEB03BF1E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098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EC70B67E-5D5A-4E46-876B-5EBFE14DF7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E38998CB-4927-4FB5-B611-468983E4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0B72B3F4-5C2D-4A8D-8604-BAB4F03A9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32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09206446-CB37-4722-8983-CA4F998594A1}"/>
              </a:ext>
            </a:extLst>
          </p:cNvPr>
          <p:cNvSpPr/>
          <p:nvPr/>
        </p:nvSpPr>
        <p:spPr>
          <a:xfrm>
            <a:off x="0" y="0"/>
            <a:ext cx="12192000" cy="5939246"/>
          </a:xfrm>
          <a:prstGeom prst="rect">
            <a:avLst/>
          </a:prstGeom>
          <a:solidFill>
            <a:srgbClr val="004A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Arial" panose="020B0604020202020204" pitchFamily="34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0072502-4E4A-449F-AA2C-76A83E5B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9829"/>
            <a:ext cx="10515600" cy="101082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68B7CF3-00A0-472B-8D13-4F9BD4116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577737"/>
            <a:ext cx="10515599" cy="2908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3B81468-5577-42D9-A0A8-4290D116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283BBDC-8881-4C1C-BCD8-771B881A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56BF3E-7457-4DE2-9573-26DDB1BE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086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09206446-CB37-4722-8983-CA4F998594A1}"/>
              </a:ext>
            </a:extLst>
          </p:cNvPr>
          <p:cNvSpPr/>
          <p:nvPr/>
        </p:nvSpPr>
        <p:spPr>
          <a:xfrm>
            <a:off x="0" y="0"/>
            <a:ext cx="12192000" cy="5939246"/>
          </a:xfrm>
          <a:prstGeom prst="rect">
            <a:avLst/>
          </a:prstGeom>
          <a:solidFill>
            <a:srgbClr val="AFC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Arial" panose="020B0604020202020204" pitchFamily="34" charset="0"/>
            </a:endParaRP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3B81468-5577-42D9-A0A8-4290D116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283BBDC-8881-4C1C-BCD8-771B881A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56BF3E-7457-4DE2-9573-26DDB1BE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Tittel 1">
            <a:extLst>
              <a:ext uri="{FF2B5EF4-FFF2-40B4-BE49-F238E27FC236}">
                <a16:creationId xmlns:a16="http://schemas.microsoft.com/office/drawing/2014/main" id="{0AC5F53C-EA7D-4BF7-B0CE-4CFEA055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9829"/>
            <a:ext cx="10515600" cy="1010829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7D4AE153-D803-4E98-9331-E3E00C0E6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577737"/>
            <a:ext cx="10515599" cy="29086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1293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3B81468-5577-42D9-A0A8-4290D116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283BBDC-8881-4C1C-BCD8-771B881A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56BF3E-7457-4DE2-9573-26DDB1BE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bilde 2">
            <a:extLst>
              <a:ext uri="{FF2B5EF4-FFF2-40B4-BE49-F238E27FC236}">
                <a16:creationId xmlns:a16="http://schemas.microsoft.com/office/drawing/2014/main" id="{0B3AA98A-AB8C-42AF-A30A-D209CA99F1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593053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2216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0072502-4E4A-449F-AA2C-76A83E5B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68B7CF3-00A0-472B-8D13-4F9BD4116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607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C8E5455-3D59-4FA3-A1BA-DEA033D3E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607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3B81468-5577-42D9-A0A8-4290D1164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283BBDC-8881-4C1C-BCD8-771B881A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56BF3E-7457-4DE2-9573-26DDB1BE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8219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D623083-D33A-41F6-B8DB-2D3EB382B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B530954-7EF2-4A49-BA1B-0D96C0E3B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6843305-9234-4016-8858-D2D624C00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981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478D46D-40F1-4636-9061-740475BE9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07C1F019-E4C9-4E2C-A7F3-ACA3E200A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981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73F2E7E-640A-492E-AF62-0B6DA0F6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A7440104-1176-4BB4-9FAD-337AC307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CB91EE86-8CBA-47F3-8867-7447A365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99605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FC42E7-C7B6-4BB1-8678-1916449E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18FC5351-58AB-4694-B2C5-C21BBC38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FD0D3338-C838-4294-B690-189DBEA7A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2A64C9D0-EBD5-4D33-BD7B-CCF2F5E1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87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8223996-01F9-4EEA-981B-68A712C8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0283F9-D368-4D8F-819C-77462C0FE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72664B7-6862-408B-951D-49A1805A6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5B1DD5C-45E3-4404-A55C-832AC494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4C4A502-460D-4F71-8428-EEDDE35D0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29043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03B7481-3688-4B04-B67E-23B7FD9F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7F73DD26-4037-4A18-A05E-AA134B9D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496E061-70AD-45E6-B695-FC98F914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29012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F23DAC3-63F7-47B9-8849-56C11C65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A2B288-8474-497C-BB09-B35CB9048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029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84D96C6-9DD9-4A7E-A58B-D003BA3A6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29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A38EE01-7238-4561-A187-E11A63C02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4B094927-591E-4118-A81B-651D9F59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12A0B68-B0DB-41B7-97FB-BCA07928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2472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9F929D-3EB7-43CD-AC5A-01BB3CA12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1C2C024-B5B1-4EF1-98F7-21E527659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029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ED10DCB-4CC2-41CC-930E-605F48B59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29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A5905EFD-1D1B-40FF-BBCD-32A40CE9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59C27FE-1663-44B6-9310-E16AF221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79CC22F-B2A4-43A6-8281-29728CCD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9577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5AB8A57-A090-46D2-9C77-648D6BC3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4D7ED39-B928-4D24-8503-84B1C706F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8399874-F5EA-4A69-B2A0-003A7718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E2CB4EF-1C91-45AE-8ECF-9A493CDF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664C1AF-7B01-4768-89F6-19D52D88D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49964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BBF99EC6-875A-4ADA-A6D0-E0A240E25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118DDAD5-D8A2-40BF-810A-ED6A41D93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1212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AED1CEF-4917-4625-8A8C-33192A94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0A3D3D1-3EBF-453F-8FC4-C2D2F3D09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9F1D355-3540-45DB-A7F3-EF6B98B8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4293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B670-9ED6-C54F-B385-45DBB4513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C07EB-C468-AF4B-88ED-7AB059FB5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91B0A-1DBD-4C46-BC0C-E8F99F6E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76E2-A541-644A-AA93-11596C16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8477-5F20-C44E-8A21-559509AE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224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88D2398-FC0D-4E0C-B5AD-8C2E8FAF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8449673-CC7C-4DA6-A417-52E1BA9E8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A87EF4F6-FD80-4958-8E24-E370421914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60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loverskrif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0AA9C0BB-5039-4A1C-947B-6743E2CBA5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E30C9680-88E9-452A-BB51-C51AB99C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B3484A42-984E-4758-86EA-2B21CC09A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95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3B4D85B6-5136-43C2-BCCA-FFE6137618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8CFEB4D9-AD72-4B60-95EB-31621B6E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D57DF29E-3BF1-4C83-88E7-8D3E0A617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370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1AEE4B75-5134-4C41-9450-B9D58D473B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F5D8EE15-1803-4B1F-8864-F2EA4E37A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4AF2EA40-B6A1-473F-99F1-10102CD04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3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03113684-BC8C-4B54-B1C4-2C234332B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2BE7DA01-5E20-41BD-826E-7F328002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A34D5D0D-229E-4AF7-928B-37C41B666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25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C4F0BCF0-D77D-4BAC-ACC6-E58E2771C8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BA8BB17A-3886-437E-B029-FA39EB4C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FD7AEDA9-25F3-4EBC-AEFD-6D675442C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69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eloversk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80DC206-59CA-4E90-A602-5AD07F2A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3736C9F-6C44-40F8-907A-64A805F6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BE58951-B062-4BB7-956B-735D4E7F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7">
            <a:extLst>
              <a:ext uri="{FF2B5EF4-FFF2-40B4-BE49-F238E27FC236}">
                <a16:creationId xmlns:a16="http://schemas.microsoft.com/office/drawing/2014/main" id="{E431200A-E5F1-4F37-8164-2FFA693ECB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6983" y="1"/>
            <a:ext cx="3675017" cy="592852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nb-NO"/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D5AB19BB-2DBF-4D3A-8459-E3D69AC6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26" y="1662031"/>
            <a:ext cx="6273202" cy="739264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rgbClr val="004A9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b-NO" dirty="0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75FB2E99-4EC2-4268-AB1B-CDAADA5B0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8125" y="2525486"/>
            <a:ext cx="6273201" cy="1830268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rgbClr val="004A9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34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63F13CE7-7E72-49FD-9179-672195AA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1C6E529-3426-4CD8-8DE8-704A00260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6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905DCFF-9452-43CA-A8F2-63B746EF6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0593" y="6292742"/>
            <a:ext cx="1200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004A93"/>
                </a:solidFill>
                <a:latin typeface="Arial" panose="020B0604020202020204" pitchFamily="34" charset="0"/>
              </a:defRPr>
            </a:lvl1pPr>
          </a:lstStyle>
          <a:p>
            <a:fld id="{AEB12A5E-E26A-C541-B834-8173B0D7EAB9}" type="datetimeFigureOut">
              <a:rPr lang="nb-NO" smtClean="0"/>
              <a:t>11.09.2019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2F726A0-91AD-490D-8F7E-2F883D0BD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3500" y="6292742"/>
            <a:ext cx="6208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004A93"/>
                </a:solidFill>
                <a:latin typeface="Arial" panose="020B0604020202020204" pitchFamily="34" charset="0"/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6EDB195-5C8F-492E-BE84-4A9C1B3F7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74303" y="6292742"/>
            <a:ext cx="8590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4A93"/>
                </a:solidFill>
                <a:latin typeface="Arial" panose="020B0604020202020204" pitchFamily="34" charset="0"/>
              </a:defRPr>
            </a:lvl1pPr>
          </a:lstStyle>
          <a:p>
            <a:fld id="{CB516A4A-D937-DE4D-83BC-A37252F6A85B}" type="slidenum">
              <a:rPr lang="nb-NO" smtClean="0"/>
              <a:t>‹#›</a:t>
            </a:fld>
            <a:endParaRPr lang="nb-NO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DEDE010E-7568-42CB-990A-AAD7ACCD914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5" y="6292868"/>
            <a:ext cx="1698307" cy="360432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7BE4884A-7C66-4471-9DC2-28A0785C029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486" y="6256460"/>
            <a:ext cx="474315" cy="4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4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004A93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5D6896-27B1-FB44-BD93-85538349C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7018" y="6308434"/>
            <a:ext cx="3648364" cy="387929"/>
          </a:xfrm>
        </p:spPr>
        <p:txBody>
          <a:bodyPr>
            <a:normAutofit/>
          </a:bodyPr>
          <a:lstStyle/>
          <a:p>
            <a:r>
              <a:rPr lang="nb-NO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Thursday</a:t>
            </a:r>
            <a:r>
              <a:rPr lang="nb-NO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meeting</a:t>
            </a:r>
            <a:r>
              <a:rPr lang="nb-NO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12.09.2019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D38C7-DDCF-8A47-A294-430500D2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601" y="3475818"/>
            <a:ext cx="1849215" cy="548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81868-865A-F148-A6CE-241D005EB4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04"/>
          <a:stretch/>
        </p:blipFill>
        <p:spPr>
          <a:xfrm>
            <a:off x="1464179" y="1833420"/>
            <a:ext cx="9263641" cy="548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B98D0-4758-904C-AA16-CD91083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528" y="4022918"/>
            <a:ext cx="1714560" cy="211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F62BC-25D3-C04C-9348-0F874EAC9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020"/>
          <a:stretch/>
        </p:blipFill>
        <p:spPr>
          <a:xfrm>
            <a:off x="1494448" y="2440251"/>
            <a:ext cx="6439318" cy="6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36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7366"/>
            <a:ext cx="4889938" cy="675399"/>
          </a:xfrm>
        </p:spPr>
        <p:txBody>
          <a:bodyPr>
            <a:normAutofit fontScale="90000"/>
          </a:bodyPr>
          <a:lstStyle/>
          <a:p>
            <a:r>
              <a:rPr lang="nb-NO" dirty="0"/>
              <a:t>Genomically stable?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0C0CA-967D-0C42-862D-E1CD57B5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41" t="31724" r="18593" b="63219"/>
          <a:stretch/>
        </p:blipFill>
        <p:spPr>
          <a:xfrm>
            <a:off x="3363310" y="4700750"/>
            <a:ext cx="5039463" cy="575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D5D39-A366-B844-837A-BDD9E7932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18" t="36782" r="984" b="42529"/>
          <a:stretch/>
        </p:blipFill>
        <p:spPr>
          <a:xfrm>
            <a:off x="2764220" y="1808353"/>
            <a:ext cx="5910526" cy="237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0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795"/>
            <a:ext cx="10515600" cy="703199"/>
          </a:xfrm>
        </p:spPr>
        <p:txBody>
          <a:bodyPr/>
          <a:lstStyle/>
          <a:p>
            <a:r>
              <a:rPr lang="nb-NO" dirty="0"/>
              <a:t>Genomically stable – IntClust4?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0C0CA-967D-0C42-862D-E1CD57B5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41" t="31724" r="18593" b="63219"/>
          <a:stretch/>
        </p:blipFill>
        <p:spPr>
          <a:xfrm>
            <a:off x="462454" y="4532584"/>
            <a:ext cx="5039463" cy="57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199E46-C44F-9B49-A276-2F8A6F9F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9" t="59004" r="66521" b="21667"/>
          <a:stretch/>
        </p:blipFill>
        <p:spPr>
          <a:xfrm>
            <a:off x="838200" y="1345323"/>
            <a:ext cx="3492789" cy="2606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4DAD4-E0CB-3F41-95A6-F4256792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351" y="1690688"/>
            <a:ext cx="7157545" cy="2733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2D12F4-2AC2-364B-B564-977A2F049084}"/>
              </a:ext>
            </a:extLst>
          </p:cNvPr>
          <p:cNvSpPr txBox="1"/>
          <p:nvPr/>
        </p:nvSpPr>
        <p:spPr>
          <a:xfrm>
            <a:off x="8348691" y="4423782"/>
            <a:ext cx="1531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Russnes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06872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795"/>
            <a:ext cx="10515600" cy="703199"/>
          </a:xfrm>
        </p:spPr>
        <p:txBody>
          <a:bodyPr/>
          <a:lstStyle/>
          <a:p>
            <a:r>
              <a:rPr lang="nb-NO" dirty="0" err="1"/>
              <a:t>Genomic</a:t>
            </a:r>
            <a:r>
              <a:rPr lang="nb-NO" dirty="0"/>
              <a:t> </a:t>
            </a:r>
            <a:r>
              <a:rPr lang="nb-NO" dirty="0" err="1"/>
              <a:t>stability</a:t>
            </a:r>
            <a:r>
              <a:rPr lang="nb-NO" dirty="0"/>
              <a:t> – </a:t>
            </a:r>
            <a:r>
              <a:rPr lang="nb-NO" dirty="0" err="1"/>
              <a:t>solution</a:t>
            </a:r>
            <a:r>
              <a:rPr lang="nb-NO" dirty="0"/>
              <a:t> </a:t>
            </a:r>
            <a:r>
              <a:rPr lang="nb-NO" dirty="0" err="1"/>
              <a:t>found</a:t>
            </a:r>
            <a:r>
              <a:rPr lang="nb-NO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DA5F3-0B3E-DB4B-828F-97F8810C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54" y="1370473"/>
            <a:ext cx="5418083" cy="46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1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/>
          <a:lstStyle/>
          <a:p>
            <a:r>
              <a:rPr lang="nb-NO" dirty="0" err="1"/>
              <a:t>Genomic</a:t>
            </a:r>
            <a:r>
              <a:rPr lang="nb-NO" dirty="0"/>
              <a:t> drivers?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0C0CA-967D-0C42-862D-E1CD57B5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41" t="31724" r="18593" b="63219"/>
          <a:stretch/>
        </p:blipFill>
        <p:spPr>
          <a:xfrm>
            <a:off x="6096000" y="5005550"/>
            <a:ext cx="5039463" cy="575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86813-009A-9942-8218-152606683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55" t="58850" r="258" b="19847"/>
          <a:stretch/>
        </p:blipFill>
        <p:spPr>
          <a:xfrm>
            <a:off x="5842635" y="1116726"/>
            <a:ext cx="5120276" cy="2081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21B8E-A2C6-8F4D-B7F9-FD7B2F046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7" t="80671" r="33298"/>
          <a:stretch/>
        </p:blipFill>
        <p:spPr>
          <a:xfrm>
            <a:off x="5653204" y="3030181"/>
            <a:ext cx="5246021" cy="18378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1DC58A-E51C-F146-96D7-51DB98866F36}"/>
              </a:ext>
            </a:extLst>
          </p:cNvPr>
          <p:cNvSpPr txBox="1">
            <a:spLocks/>
          </p:cNvSpPr>
          <p:nvPr/>
        </p:nvSpPr>
        <p:spPr>
          <a:xfrm>
            <a:off x="780270" y="2489013"/>
            <a:ext cx="4741434" cy="3660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No cancer-</a:t>
            </a:r>
            <a:r>
              <a:rPr lang="nb-NO" dirty="0" err="1"/>
              <a:t>associated</a:t>
            </a:r>
            <a:r>
              <a:rPr lang="nb-NO" dirty="0"/>
              <a:t> </a:t>
            </a:r>
            <a:r>
              <a:rPr lang="nb-NO" dirty="0" err="1"/>
              <a:t>mutations</a:t>
            </a:r>
            <a:r>
              <a:rPr lang="nb-NO" dirty="0"/>
              <a:t> or </a:t>
            </a:r>
            <a:r>
              <a:rPr lang="nb-NO" dirty="0" err="1"/>
              <a:t>CNAs</a:t>
            </a:r>
            <a:r>
              <a:rPr lang="nb-NO" dirty="0"/>
              <a:t> </a:t>
            </a:r>
            <a:r>
              <a:rPr lang="nb-NO" dirty="0" err="1"/>
              <a:t>found</a:t>
            </a:r>
            <a:r>
              <a:rPr lang="nb-NO" dirty="0"/>
              <a:t> </a:t>
            </a:r>
            <a:r>
              <a:rPr lang="nb-NO" dirty="0" err="1"/>
              <a:t>significantly</a:t>
            </a:r>
            <a:r>
              <a:rPr lang="nb-NO" dirty="0"/>
              <a:t> more </a:t>
            </a:r>
            <a:r>
              <a:rPr lang="nb-NO" dirty="0" err="1"/>
              <a:t>often</a:t>
            </a:r>
            <a:r>
              <a:rPr lang="nb-NO" dirty="0"/>
              <a:t> in </a:t>
            </a:r>
            <a:r>
              <a:rPr lang="nb-NO" dirty="0" err="1"/>
              <a:t>claudin-low</a:t>
            </a:r>
            <a:r>
              <a:rPr lang="nb-NO" dirty="0"/>
              <a:t> tumors</a:t>
            </a:r>
          </a:p>
        </p:txBody>
      </p:sp>
    </p:spTree>
    <p:extLst>
      <p:ext uri="{BB962C8B-B14F-4D97-AF65-F5344CB8AC3E}">
        <p14:creationId xmlns:p14="http://schemas.microsoft.com/office/powerpoint/2010/main" val="204800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/>
          <a:lstStyle/>
          <a:p>
            <a:r>
              <a:rPr lang="nb-NO" dirty="0" err="1"/>
              <a:t>Slower</a:t>
            </a:r>
            <a:r>
              <a:rPr lang="nb-NO" dirty="0"/>
              <a:t> </a:t>
            </a:r>
            <a:r>
              <a:rPr lang="nb-NO" dirty="0" err="1"/>
              <a:t>cycling</a:t>
            </a:r>
            <a:r>
              <a:rPr lang="nb-NO" dirty="0"/>
              <a:t> tumor type?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0C0CA-967D-0C42-862D-E1CD57B56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41" t="31724" r="18593" b="63219"/>
          <a:stretch/>
        </p:blipFill>
        <p:spPr>
          <a:xfrm>
            <a:off x="3923109" y="4591710"/>
            <a:ext cx="5039463" cy="575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82C80-624A-CB4E-95AD-D87094C41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28" t="81379"/>
          <a:stretch/>
        </p:blipFill>
        <p:spPr>
          <a:xfrm>
            <a:off x="3668109" y="1545020"/>
            <a:ext cx="4112973" cy="278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0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/>
          <a:lstStyle/>
          <a:p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prognosis</a:t>
            </a:r>
            <a:r>
              <a:rPr lang="nb-NO" dirty="0"/>
              <a:t> </a:t>
            </a:r>
            <a:r>
              <a:rPr lang="nb-NO" dirty="0" err="1"/>
              <a:t>subtype</a:t>
            </a:r>
            <a:r>
              <a:rPr lang="nb-NO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3A905-D664-BA4F-95E2-397FC71AE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" t="32031" r="50000" b="27663"/>
          <a:stretch/>
        </p:blipFill>
        <p:spPr>
          <a:xfrm>
            <a:off x="3499945" y="1440028"/>
            <a:ext cx="4225158" cy="42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9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/>
          <a:lstStyle/>
          <a:p>
            <a:r>
              <a:rPr lang="nb-NO" dirty="0" err="1"/>
              <a:t>Poor</a:t>
            </a:r>
            <a:r>
              <a:rPr lang="nb-NO" dirty="0"/>
              <a:t> </a:t>
            </a:r>
            <a:r>
              <a:rPr lang="nb-NO" dirty="0" err="1"/>
              <a:t>prognosis</a:t>
            </a:r>
            <a:r>
              <a:rPr lang="nb-NO" dirty="0"/>
              <a:t> </a:t>
            </a:r>
            <a:r>
              <a:rPr lang="nb-NO" dirty="0" err="1"/>
              <a:t>subtype</a:t>
            </a:r>
            <a:r>
              <a:rPr lang="nb-NO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76935-134E-3D42-91F4-B2645871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72" y="1718450"/>
            <a:ext cx="10969388" cy="38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59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>
            <a:normAutofit fontScale="90000"/>
          </a:bodyPr>
          <a:lstStyle/>
          <a:p>
            <a:r>
              <a:rPr lang="nb-NO" dirty="0"/>
              <a:t>Immune </a:t>
            </a:r>
            <a:r>
              <a:rPr lang="nb-NO" dirty="0" err="1"/>
              <a:t>infiltration</a:t>
            </a:r>
            <a:r>
              <a:rPr lang="nb-NO" dirty="0"/>
              <a:t> and </a:t>
            </a:r>
            <a:r>
              <a:rPr lang="nb-NO" dirty="0" err="1"/>
              <a:t>claudin-low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02DDA-0F08-A04F-AE87-E5B10F3B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84"/>
          <a:stretch/>
        </p:blipFill>
        <p:spPr>
          <a:xfrm>
            <a:off x="4343967" y="2333295"/>
            <a:ext cx="7663234" cy="2522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5B17E5-64D0-4749-A027-27C513BC318B}"/>
              </a:ext>
            </a:extLst>
          </p:cNvPr>
          <p:cNvSpPr txBox="1"/>
          <p:nvPr/>
        </p:nvSpPr>
        <p:spPr>
          <a:xfrm>
            <a:off x="9686132" y="4719539"/>
            <a:ext cx="1667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Immune and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stromal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infiltration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inferred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ESTIMATE </a:t>
            </a:r>
          </a:p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(gene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expression-based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8C2A0-A1CA-424C-A32B-5FD6E1A89C5F}"/>
              </a:ext>
            </a:extLst>
          </p:cNvPr>
          <p:cNvSpPr txBox="1"/>
          <p:nvPr/>
        </p:nvSpPr>
        <p:spPr>
          <a:xfrm>
            <a:off x="546538" y="2049517"/>
            <a:ext cx="33454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Nine-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line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claudin-low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predictor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uses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807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«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However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acknowledge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potential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caveat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nine-cell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line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claudin-low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predictor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which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that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tumors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stromal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content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might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also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identified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</a:t>
            </a:r>
            <a:r>
              <a:rPr lang="nb-NO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claudin-low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.» Prat </a:t>
            </a:r>
            <a:r>
              <a:rPr lang="nb-NO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 al.</a:t>
            </a:r>
            <a:r>
              <a:rPr lang="nb-NO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1198832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2470-3510-294A-9823-16FDC96F3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0827"/>
            <a:ext cx="9144000" cy="4550484"/>
          </a:xfrm>
        </p:spPr>
        <p:txBody>
          <a:bodyPr>
            <a:normAutofit fontScale="90000"/>
          </a:bodyPr>
          <a:lstStyle/>
          <a:p>
            <a:br>
              <a:rPr lang="nb-NO" dirty="0"/>
            </a:br>
            <a:r>
              <a:rPr lang="nb-NO" dirty="0" err="1"/>
              <a:t>Could</a:t>
            </a:r>
            <a:r>
              <a:rPr lang="nb-NO" dirty="0"/>
              <a:t> a </a:t>
            </a:r>
            <a:r>
              <a:rPr lang="nb-NO" dirty="0" err="1"/>
              <a:t>claudin-low</a:t>
            </a:r>
            <a:r>
              <a:rPr lang="nb-NO" dirty="0"/>
              <a:t> </a:t>
            </a:r>
            <a:r>
              <a:rPr lang="nb-NO" dirty="0" err="1"/>
              <a:t>classifier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shorter</a:t>
            </a:r>
            <a:r>
              <a:rPr lang="nb-NO" dirty="0"/>
              <a:t> gene list </a:t>
            </a:r>
            <a:r>
              <a:rPr lang="nb-NO" dirty="0" err="1"/>
              <a:t>reduce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influence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normal-</a:t>
            </a:r>
            <a:r>
              <a:rPr lang="nb-NO" dirty="0" err="1"/>
              <a:t>cell</a:t>
            </a:r>
            <a:r>
              <a:rPr lang="nb-NO" dirty="0"/>
              <a:t> </a:t>
            </a:r>
            <a:r>
              <a:rPr lang="nb-NO" dirty="0" err="1"/>
              <a:t>infiltration</a:t>
            </a:r>
            <a:r>
              <a:rPr lang="nb-NO" dirty="0"/>
              <a:t> as a </a:t>
            </a:r>
            <a:r>
              <a:rPr lang="nb-NO" dirty="0" err="1"/>
              <a:t>potentially</a:t>
            </a:r>
            <a:r>
              <a:rPr lang="nb-NO" dirty="0"/>
              <a:t> </a:t>
            </a:r>
            <a:r>
              <a:rPr lang="nb-NO" dirty="0" err="1"/>
              <a:t>confounding</a:t>
            </a:r>
            <a:r>
              <a:rPr lang="nb-NO" dirty="0"/>
              <a:t> </a:t>
            </a:r>
            <a:r>
              <a:rPr lang="nb-NO" dirty="0" err="1"/>
              <a:t>factor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700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26"/>
            <a:ext cx="10515600" cy="751601"/>
          </a:xfrm>
        </p:spPr>
        <p:txBody>
          <a:bodyPr>
            <a:normAutofit/>
          </a:bodyPr>
          <a:lstStyle/>
          <a:p>
            <a:r>
              <a:rPr lang="nb-NO" dirty="0" err="1"/>
              <a:t>Condensed</a:t>
            </a:r>
            <a:r>
              <a:rPr lang="nb-NO" dirty="0"/>
              <a:t> </a:t>
            </a:r>
            <a:r>
              <a:rPr lang="nb-NO" dirty="0" err="1"/>
              <a:t>claudin-low</a:t>
            </a:r>
            <a:r>
              <a:rPr lang="nb-NO" dirty="0"/>
              <a:t> gene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8C2A0-A1CA-424C-A32B-5FD6E1A89C5F}"/>
              </a:ext>
            </a:extLst>
          </p:cNvPr>
          <p:cNvSpPr txBox="1"/>
          <p:nvPr/>
        </p:nvSpPr>
        <p:spPr>
          <a:xfrm>
            <a:off x="546537" y="1849821"/>
            <a:ext cx="70314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Manually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selected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Only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representing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/>
              <a:t>↓ Cell-</a:t>
            </a:r>
            <a:r>
              <a:rPr lang="nb-NO" sz="2800" dirty="0" err="1"/>
              <a:t>cell</a:t>
            </a:r>
            <a:r>
              <a:rPr lang="nb-NO" sz="2800" dirty="0"/>
              <a:t> </a:t>
            </a:r>
            <a:r>
              <a:rPr lang="nb-NO" sz="2800" dirty="0" err="1"/>
              <a:t>adhesion</a:t>
            </a:r>
            <a:endParaRPr lang="nb-NO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/>
              <a:t>↑ </a:t>
            </a:r>
            <a:r>
              <a:rPr lang="nb-NO" sz="2800" dirty="0" err="1"/>
              <a:t>Epithelial-mesenchymal</a:t>
            </a:r>
            <a:r>
              <a:rPr lang="nb-NO" sz="2800" dirty="0"/>
              <a:t> </a:t>
            </a:r>
            <a:r>
              <a:rPr lang="nb-NO" sz="2800" dirty="0" err="1"/>
              <a:t>transition</a:t>
            </a:r>
            <a:endParaRPr lang="nb-NO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/>
              <a:t>Stem-</a:t>
            </a:r>
            <a:r>
              <a:rPr lang="nb-NO" sz="2800" dirty="0" err="1"/>
              <a:t>cell</a:t>
            </a:r>
            <a:r>
              <a:rPr lang="nb-NO" sz="2800" dirty="0"/>
              <a:t>-like/less </a:t>
            </a:r>
            <a:r>
              <a:rPr lang="nb-NO" sz="2800" dirty="0" err="1"/>
              <a:t>differentiated</a:t>
            </a:r>
            <a:r>
              <a:rPr lang="nb-NO" sz="2800" dirty="0"/>
              <a:t> gene </a:t>
            </a:r>
            <a:r>
              <a:rPr lang="nb-NO" sz="2800" dirty="0" err="1"/>
              <a:t>expression</a:t>
            </a:r>
            <a:endParaRPr lang="nb-N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09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126D4-04D0-B64E-93C1-4305EF38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16" y="1075789"/>
            <a:ext cx="4521508" cy="4487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80787-1875-9B46-B466-81432A8E6EE1}"/>
              </a:ext>
            </a:extLst>
          </p:cNvPr>
          <p:cNvSpPr txBox="1"/>
          <p:nvPr/>
        </p:nvSpPr>
        <p:spPr>
          <a:xfrm>
            <a:off x="2679853" y="5563385"/>
            <a:ext cx="1457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Sørlie </a:t>
            </a:r>
            <a:r>
              <a:rPr lang="nb-NO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 al. 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2003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65BA8CF-E034-0248-9629-168B34AC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47" y="507847"/>
            <a:ext cx="4521508" cy="652491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Intrinsic</a:t>
            </a:r>
            <a:r>
              <a:rPr lang="nb-NO" dirty="0"/>
              <a:t> </a:t>
            </a:r>
            <a:r>
              <a:rPr lang="nb-NO" dirty="0" err="1"/>
              <a:t>subtypes</a:t>
            </a:r>
            <a:endParaRPr lang="nb-NO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0C335C-0313-3E46-982B-0A62E0FA7B84}"/>
              </a:ext>
            </a:extLst>
          </p:cNvPr>
          <p:cNvGrpSpPr/>
          <p:nvPr/>
        </p:nvGrpSpPr>
        <p:grpSpPr>
          <a:xfrm>
            <a:off x="7288305" y="507848"/>
            <a:ext cx="3621741" cy="5332536"/>
            <a:chOff x="7288305" y="507848"/>
            <a:chExt cx="3621741" cy="53325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A254CF6-A623-C74B-AD30-9FEAD114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8305" y="1060354"/>
              <a:ext cx="3621741" cy="45030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4F800A-7269-6443-B8BD-87628024FB66}"/>
                </a:ext>
              </a:extLst>
            </p:cNvPr>
            <p:cNvSpPr txBox="1"/>
            <p:nvPr/>
          </p:nvSpPr>
          <p:spPr>
            <a:xfrm>
              <a:off x="8054402" y="5563385"/>
              <a:ext cx="19053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Herschkowitz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nb-NO" sz="12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 al. 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2007</a:t>
              </a:r>
            </a:p>
          </p:txBody>
        </p:sp>
        <p:sp>
          <p:nvSpPr>
            <p:cNvPr id="10" name="Title 8">
              <a:extLst>
                <a:ext uri="{FF2B5EF4-FFF2-40B4-BE49-F238E27FC236}">
                  <a16:creationId xmlns:a16="http://schemas.microsoft.com/office/drawing/2014/main" id="{99131372-20B5-6146-8EB1-6C3EF8251A1D}"/>
                </a:ext>
              </a:extLst>
            </p:cNvPr>
            <p:cNvSpPr txBox="1">
              <a:spLocks/>
            </p:cNvSpPr>
            <p:nvPr/>
          </p:nvSpPr>
          <p:spPr>
            <a:xfrm>
              <a:off x="7468431" y="507848"/>
              <a:ext cx="3043118" cy="65249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rgbClr val="004A93"/>
                  </a:solidFill>
                  <a:latin typeface="Arial" panose="020B0604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nb-NO" sz="4000" dirty="0" err="1"/>
                <a:t>Claudin-low</a:t>
              </a:r>
              <a:endParaRPr lang="nb-NO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064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B3B5F3-D4E3-CA4F-BBA6-958127B54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354" y="0"/>
            <a:ext cx="8765729" cy="574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02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42" y="512265"/>
            <a:ext cx="3019097" cy="751601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What’s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difference</a:t>
            </a:r>
            <a:r>
              <a:rPr lang="nb-NO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CF748-6227-1C4E-85B0-DD5161477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43" r="66508" b="48037"/>
          <a:stretch/>
        </p:blipFill>
        <p:spPr>
          <a:xfrm>
            <a:off x="294291" y="2092605"/>
            <a:ext cx="3300248" cy="2672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FFE4E3-3FE5-8742-B153-B854F8FF4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4" t="5078" r="21296" b="63449"/>
          <a:stretch/>
        </p:blipFill>
        <p:spPr>
          <a:xfrm>
            <a:off x="5408668" y="888065"/>
            <a:ext cx="4551274" cy="2087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C3457D-4F19-7147-8A47-B9FEF161C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4" b="71494"/>
          <a:stretch/>
        </p:blipFill>
        <p:spPr>
          <a:xfrm>
            <a:off x="4272634" y="3274084"/>
            <a:ext cx="6823343" cy="22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132" y="680674"/>
            <a:ext cx="5709744" cy="751601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What’s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difference</a:t>
            </a:r>
            <a:r>
              <a:rPr lang="nb-NO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7B8E-E4AF-8047-9A4A-A6EEEEBD1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12" r="6715" b="52823"/>
          <a:stretch/>
        </p:blipFill>
        <p:spPr>
          <a:xfrm>
            <a:off x="1870833" y="1600514"/>
            <a:ext cx="4075561" cy="23618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56B3278-8CB2-6C47-BD57-DFD1767A1142}"/>
              </a:ext>
            </a:extLst>
          </p:cNvPr>
          <p:cNvGrpSpPr/>
          <p:nvPr/>
        </p:nvGrpSpPr>
        <p:grpSpPr>
          <a:xfrm>
            <a:off x="7598986" y="2207172"/>
            <a:ext cx="2774731" cy="3208501"/>
            <a:chOff x="8954814" y="2690648"/>
            <a:chExt cx="2774731" cy="32085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8BB296-19EB-C042-A6C2-4A1C8B8B1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184" r="51448"/>
            <a:stretch/>
          </p:blipFill>
          <p:spPr>
            <a:xfrm>
              <a:off x="8954814" y="2690648"/>
              <a:ext cx="2774731" cy="166720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77A896-8CAD-964F-AD1B-B37A3B78D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989" t="69184" r="3747"/>
            <a:stretch/>
          </p:blipFill>
          <p:spPr>
            <a:xfrm>
              <a:off x="9028386" y="4231946"/>
              <a:ext cx="2701159" cy="1667203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ED3077C-2B8E-7648-87DC-394290316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6" t="52256" r="38829" b="9312"/>
          <a:stretch/>
        </p:blipFill>
        <p:spPr>
          <a:xfrm>
            <a:off x="1870833" y="3874375"/>
            <a:ext cx="3720664" cy="19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1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17" y="694441"/>
            <a:ext cx="10302766" cy="751601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Does</a:t>
            </a:r>
            <a:r>
              <a:rPr lang="nb-NO" dirty="0"/>
              <a:t> </a:t>
            </a:r>
            <a:r>
              <a:rPr lang="nb-NO" dirty="0" err="1"/>
              <a:t>claudin-low</a:t>
            </a:r>
            <a:r>
              <a:rPr lang="nb-NO" dirty="0"/>
              <a:t> status </a:t>
            </a:r>
            <a:r>
              <a:rPr lang="nb-NO" dirty="0" err="1"/>
              <a:t>affect</a:t>
            </a:r>
            <a:r>
              <a:rPr lang="nb-NO" dirty="0"/>
              <a:t> </a:t>
            </a:r>
            <a:r>
              <a:rPr lang="nb-NO" dirty="0" err="1"/>
              <a:t>survival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B7B8E-E4AF-8047-9A4A-A6EEEEBD1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1" t="51585" r="9200" b="129"/>
          <a:stretch/>
        </p:blipFill>
        <p:spPr>
          <a:xfrm>
            <a:off x="3888827" y="1434969"/>
            <a:ext cx="3415863" cy="398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5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2470-3510-294A-9823-16FDC96F3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0028"/>
            <a:ext cx="9144000" cy="1828304"/>
          </a:xfrm>
        </p:spPr>
        <p:txBody>
          <a:bodyPr>
            <a:normAutofit/>
          </a:bodyPr>
          <a:lstStyle/>
          <a:p>
            <a:r>
              <a:rPr lang="nb-NO" dirty="0"/>
              <a:t>Do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findings</a:t>
            </a:r>
            <a:r>
              <a:rPr lang="nb-NO" dirty="0"/>
              <a:t> </a:t>
            </a:r>
            <a:r>
              <a:rPr lang="nb-NO" dirty="0" err="1"/>
              <a:t>validate</a:t>
            </a:r>
            <a:r>
              <a:rPr lang="nb-NO" dirty="0"/>
              <a:t> in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cohorts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31475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82" y="2677399"/>
            <a:ext cx="1777562" cy="751601"/>
          </a:xfrm>
        </p:spPr>
        <p:txBody>
          <a:bodyPr>
            <a:normAutofit/>
          </a:bodyPr>
          <a:lstStyle/>
          <a:p>
            <a:r>
              <a:rPr lang="nb-NO" dirty="0"/>
              <a:t>Oslo2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3B05E-E0B8-5647-A7D2-D4ED4850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183" y="0"/>
            <a:ext cx="7848600" cy="579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8C71E-C656-F24B-89EB-FB683860E21F}"/>
              </a:ext>
            </a:extLst>
          </p:cNvPr>
          <p:cNvSpPr txBox="1"/>
          <p:nvPr/>
        </p:nvSpPr>
        <p:spPr>
          <a:xfrm>
            <a:off x="6947338" y="6322844"/>
            <a:ext cx="470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381 tumors in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cohort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29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claudin-low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(9CL), 28 CoreCL</a:t>
            </a:r>
          </a:p>
        </p:txBody>
      </p:sp>
    </p:spTree>
    <p:extLst>
      <p:ext uri="{BB962C8B-B14F-4D97-AF65-F5344CB8AC3E}">
        <p14:creationId xmlns:p14="http://schemas.microsoft.com/office/powerpoint/2010/main" val="1760418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82" y="2677399"/>
            <a:ext cx="1777562" cy="751601"/>
          </a:xfrm>
        </p:spPr>
        <p:txBody>
          <a:bodyPr>
            <a:normAutofit/>
          </a:bodyPr>
          <a:lstStyle/>
          <a:p>
            <a:r>
              <a:rPr lang="nb-NO" dirty="0"/>
              <a:t>TCGA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8C71E-C656-F24B-89EB-FB683860E21F}"/>
              </a:ext>
            </a:extLst>
          </p:cNvPr>
          <p:cNvSpPr txBox="1"/>
          <p:nvPr/>
        </p:nvSpPr>
        <p:spPr>
          <a:xfrm>
            <a:off x="6947338" y="6322844"/>
            <a:ext cx="470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1082 tumors in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cohort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32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claudin-low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(9CL), 0 CoreCL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09EE7-0725-6A45-AE01-04E3B0F8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849749"/>
            <a:ext cx="89916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45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17" y="694441"/>
            <a:ext cx="10302766" cy="751601"/>
          </a:xfrm>
        </p:spPr>
        <p:txBody>
          <a:bodyPr>
            <a:normAutofit/>
          </a:bodyPr>
          <a:lstStyle/>
          <a:p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D7C26-11DB-2D41-9AE8-A2F568207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37" y="1729712"/>
            <a:ext cx="4091402" cy="30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1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2470-3510-294A-9823-16FDC96F3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96661"/>
            <a:ext cx="9144000" cy="1817794"/>
          </a:xfrm>
        </p:spPr>
        <p:txBody>
          <a:bodyPr>
            <a:normAutofit/>
          </a:bodyPr>
          <a:lstStyle/>
          <a:p>
            <a:r>
              <a:rPr lang="nb-NO" dirty="0"/>
              <a:t>How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interpret </a:t>
            </a:r>
            <a:r>
              <a:rPr lang="nb-NO" i="1" dirty="0" err="1"/>
              <a:t>claudin-low</a:t>
            </a:r>
            <a:r>
              <a:rPr lang="nb-NO" i="1" dirty="0"/>
              <a:t> </a:t>
            </a:r>
            <a:r>
              <a:rPr lang="nb-NO" dirty="0" err="1"/>
              <a:t>then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4632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FF00A2-82A9-774B-B97A-AB5C16DCE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51"/>
          <a:stretch/>
        </p:blipFill>
        <p:spPr>
          <a:xfrm>
            <a:off x="663027" y="511065"/>
            <a:ext cx="11033736" cy="1659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E8F17-7D35-9943-9C12-93033A2E4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3348" r="50091" b="-582"/>
          <a:stretch/>
        </p:blipFill>
        <p:spPr>
          <a:xfrm>
            <a:off x="663028" y="2170253"/>
            <a:ext cx="5506910" cy="3345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5297B-B695-3E43-BE57-5801D4D74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10" t="33348" r="-577" b="-582"/>
          <a:stretch/>
        </p:blipFill>
        <p:spPr>
          <a:xfrm>
            <a:off x="6169938" y="2170253"/>
            <a:ext cx="5590512" cy="334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9F9B-8F7E-024C-8533-DBC9CA1C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7854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Claudin-low</a:t>
            </a:r>
            <a:r>
              <a:rPr lang="nb-NO" dirty="0"/>
              <a:t> </a:t>
            </a:r>
            <a:r>
              <a:rPr lang="nb-NO" dirty="0" err="1"/>
              <a:t>breast</a:t>
            </a:r>
            <a:r>
              <a:rPr lang="nb-NO" dirty="0"/>
              <a:t>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942B-77F8-E045-BC34-9AD578123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1204"/>
            <a:ext cx="10735235" cy="4401671"/>
          </a:xfrm>
        </p:spPr>
        <p:txBody>
          <a:bodyPr>
            <a:normAutofit/>
          </a:bodyPr>
          <a:lstStyle/>
          <a:p>
            <a:r>
              <a:rPr lang="nb-NO" dirty="0"/>
              <a:t>Gene </a:t>
            </a:r>
            <a:r>
              <a:rPr lang="nb-NO" dirty="0" err="1"/>
              <a:t>expression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↓ Cell-</a:t>
            </a:r>
            <a:r>
              <a:rPr lang="nb-NO" dirty="0" err="1"/>
              <a:t>cell</a:t>
            </a:r>
            <a:r>
              <a:rPr lang="nb-NO" dirty="0"/>
              <a:t> </a:t>
            </a:r>
            <a:r>
              <a:rPr lang="nb-NO" dirty="0" err="1"/>
              <a:t>adhesion</a:t>
            </a:r>
            <a:endParaRPr lang="nb-NO" dirty="0"/>
          </a:p>
          <a:p>
            <a:pPr lvl="1"/>
            <a:r>
              <a:rPr lang="nb-NO" dirty="0"/>
              <a:t>↑ </a:t>
            </a:r>
            <a:r>
              <a:rPr lang="nb-NO" dirty="0" err="1"/>
              <a:t>Epithelial-mesenchymal</a:t>
            </a:r>
            <a:r>
              <a:rPr lang="nb-NO" dirty="0"/>
              <a:t> </a:t>
            </a:r>
            <a:r>
              <a:rPr lang="nb-NO" dirty="0" err="1"/>
              <a:t>transition</a:t>
            </a:r>
            <a:endParaRPr lang="nb-NO" dirty="0"/>
          </a:p>
          <a:p>
            <a:pPr lvl="1"/>
            <a:r>
              <a:rPr lang="nb-NO" dirty="0"/>
              <a:t>Stem-</a:t>
            </a:r>
            <a:r>
              <a:rPr lang="nb-NO" dirty="0" err="1"/>
              <a:t>cell</a:t>
            </a:r>
            <a:r>
              <a:rPr lang="nb-NO" dirty="0"/>
              <a:t>-like/less </a:t>
            </a:r>
            <a:r>
              <a:rPr lang="nb-NO" dirty="0" err="1"/>
              <a:t>differentiated</a:t>
            </a:r>
            <a:r>
              <a:rPr lang="nb-NO" dirty="0"/>
              <a:t> gene </a:t>
            </a:r>
            <a:r>
              <a:rPr lang="nb-NO" dirty="0" err="1"/>
              <a:t>expression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15409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617" y="694441"/>
            <a:ext cx="10302766" cy="751601"/>
          </a:xfrm>
        </p:spPr>
        <p:txBody>
          <a:bodyPr>
            <a:normAutofit/>
          </a:bodyPr>
          <a:lstStyle/>
          <a:p>
            <a:r>
              <a:rPr lang="nb-NO" dirty="0"/>
              <a:t> 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care</a:t>
            </a:r>
            <a:r>
              <a:rPr lang="nb-NO" dirty="0"/>
              <a:t> </a:t>
            </a:r>
            <a:r>
              <a:rPr lang="nb-NO" dirty="0" err="1"/>
              <a:t>about</a:t>
            </a:r>
            <a:r>
              <a:rPr lang="nb-NO" dirty="0"/>
              <a:t> </a:t>
            </a:r>
            <a:r>
              <a:rPr lang="nb-NO" i="1" dirty="0" err="1"/>
              <a:t>claudin-low</a:t>
            </a:r>
            <a:r>
              <a:rPr lang="nb-NO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9BB45-8DC0-1946-9709-CA6808712339}"/>
              </a:ext>
            </a:extLst>
          </p:cNvPr>
          <p:cNvSpPr txBox="1"/>
          <p:nvPr/>
        </p:nvSpPr>
        <p:spPr>
          <a:xfrm>
            <a:off x="546537" y="1849821"/>
            <a:ext cx="70314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Clinically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relevant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features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Immune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infiltration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levels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PD-L1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expression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Immunsuppressed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by T-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regulatory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tumor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mutational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burden</a:t>
            </a: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EMT as a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therapeutic</a:t>
            </a: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EMT → </a:t>
            </a:r>
            <a:r>
              <a:rPr lang="nb-NO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chemoresistance</a:t>
            </a:r>
            <a:endParaRPr lang="nb-N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587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5D6896-27B1-FB44-BD93-85538349C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7018" y="6308434"/>
            <a:ext cx="3648364" cy="387929"/>
          </a:xfrm>
        </p:spPr>
        <p:txBody>
          <a:bodyPr>
            <a:normAutofit/>
          </a:bodyPr>
          <a:lstStyle/>
          <a:p>
            <a:r>
              <a:rPr lang="nb-NO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Thursday</a:t>
            </a:r>
            <a:r>
              <a:rPr lang="nb-NO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b-NO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meeting</a:t>
            </a:r>
            <a:r>
              <a:rPr lang="nb-NO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12.09.2019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D38C7-DDCF-8A47-A294-430500D2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601" y="3475818"/>
            <a:ext cx="1849215" cy="548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81868-865A-F148-A6CE-241D005EB4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604"/>
          <a:stretch/>
        </p:blipFill>
        <p:spPr>
          <a:xfrm>
            <a:off x="1464179" y="1833420"/>
            <a:ext cx="9263641" cy="548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B98D0-4758-904C-AA16-CD91083B0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528" y="4022918"/>
            <a:ext cx="1714560" cy="211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7F62BC-25D3-C04C-9348-0F874EAC9A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020"/>
          <a:stretch/>
        </p:blipFill>
        <p:spPr>
          <a:xfrm>
            <a:off x="1494448" y="2440251"/>
            <a:ext cx="6439318" cy="6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8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9F9B-8F7E-024C-8533-DBC9CA1C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Claudin-low</a:t>
            </a:r>
            <a:r>
              <a:rPr lang="nb-NO" dirty="0"/>
              <a:t> </a:t>
            </a:r>
            <a:r>
              <a:rPr lang="nb-NO" dirty="0" err="1"/>
              <a:t>breast</a:t>
            </a:r>
            <a:r>
              <a:rPr lang="nb-NO" dirty="0"/>
              <a:t>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E942B-77F8-E045-BC34-9AD578123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4730"/>
            <a:ext cx="8628530" cy="629958"/>
          </a:xfrm>
        </p:spPr>
        <p:txBody>
          <a:bodyPr>
            <a:normAutofit/>
          </a:bodyPr>
          <a:lstStyle/>
          <a:p>
            <a:r>
              <a:rPr lang="nb-NO" dirty="0" err="1"/>
              <a:t>Characterized</a:t>
            </a:r>
            <a:r>
              <a:rPr lang="nb-NO" dirty="0"/>
              <a:t>/</a:t>
            </a:r>
            <a:r>
              <a:rPr lang="nb-NO" dirty="0" err="1"/>
              <a:t>presented</a:t>
            </a:r>
            <a:r>
              <a:rPr lang="nb-NO" dirty="0"/>
              <a:t> as a </a:t>
            </a:r>
            <a:r>
              <a:rPr lang="nb-NO" dirty="0" err="1"/>
              <a:t>sixth</a:t>
            </a:r>
            <a:r>
              <a:rPr lang="nb-NO" dirty="0"/>
              <a:t> </a:t>
            </a:r>
            <a:r>
              <a:rPr lang="nb-NO" dirty="0" err="1"/>
              <a:t>intrinsic</a:t>
            </a:r>
            <a:r>
              <a:rPr lang="nb-NO" dirty="0"/>
              <a:t> </a:t>
            </a:r>
            <a:r>
              <a:rPr lang="nb-NO" dirty="0" err="1"/>
              <a:t>subtype</a:t>
            </a:r>
            <a:endParaRPr lang="nb-NO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A17A88-F24A-EC40-9A18-4FCAF9FEE2DC}"/>
              </a:ext>
            </a:extLst>
          </p:cNvPr>
          <p:cNvGrpSpPr/>
          <p:nvPr/>
        </p:nvGrpSpPr>
        <p:grpSpPr>
          <a:xfrm>
            <a:off x="9315885" y="1763772"/>
            <a:ext cx="2156452" cy="3934453"/>
            <a:chOff x="9315885" y="1763772"/>
            <a:chExt cx="2156452" cy="39344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4F0EAF-D4B6-DA4A-8DCC-72B02D4F4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5167"/>
            <a:stretch/>
          </p:blipFill>
          <p:spPr>
            <a:xfrm>
              <a:off x="9315885" y="1763772"/>
              <a:ext cx="2156452" cy="349997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476945-6D88-7040-AAD3-03A10DE4E326}"/>
                </a:ext>
              </a:extLst>
            </p:cNvPr>
            <p:cNvSpPr txBox="1"/>
            <p:nvPr/>
          </p:nvSpPr>
          <p:spPr>
            <a:xfrm>
              <a:off x="9788967" y="5421226"/>
              <a:ext cx="1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Fougner </a:t>
              </a:r>
              <a:r>
                <a:rPr lang="nb-NO" sz="12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 al.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2019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D603DF-7ED8-9148-9530-A2B34751900D}"/>
              </a:ext>
            </a:extLst>
          </p:cNvPr>
          <p:cNvGrpSpPr/>
          <p:nvPr/>
        </p:nvGrpSpPr>
        <p:grpSpPr>
          <a:xfrm>
            <a:off x="85487" y="1748351"/>
            <a:ext cx="4545106" cy="3949874"/>
            <a:chOff x="85487" y="1748351"/>
            <a:chExt cx="4545106" cy="39498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C37F18-8D01-4D40-872D-E1F65A785067}"/>
                </a:ext>
              </a:extLst>
            </p:cNvPr>
            <p:cNvSpPr txBox="1"/>
            <p:nvPr/>
          </p:nvSpPr>
          <p:spPr>
            <a:xfrm>
              <a:off x="1710097" y="5421226"/>
              <a:ext cx="1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Prat </a:t>
              </a:r>
              <a:r>
                <a:rPr lang="nb-NO" sz="12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 al.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2010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7CDDD5-4506-684F-9B06-4000C5581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282" y="1748351"/>
              <a:ext cx="4410311" cy="1539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28EDCF-4D0B-9E41-8AF0-1AB8E10D2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87" y="3143246"/>
              <a:ext cx="4545106" cy="213591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5CC420-785E-2C4A-AC20-C7DA51DFAE97}"/>
              </a:ext>
            </a:extLst>
          </p:cNvPr>
          <p:cNvGrpSpPr/>
          <p:nvPr/>
        </p:nvGrpSpPr>
        <p:grpSpPr>
          <a:xfrm>
            <a:off x="4765388" y="1704101"/>
            <a:ext cx="3927494" cy="3994124"/>
            <a:chOff x="4765388" y="1704101"/>
            <a:chExt cx="3927494" cy="39941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E92186-4DF3-A145-9564-BD1D5535D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39"/>
            <a:stretch/>
          </p:blipFill>
          <p:spPr>
            <a:xfrm>
              <a:off x="4765388" y="1704101"/>
              <a:ext cx="3927494" cy="36193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FD9D9F-DC33-1B44-911B-5874CFACE60E}"/>
                </a:ext>
              </a:extLst>
            </p:cNvPr>
            <p:cNvSpPr txBox="1"/>
            <p:nvPr/>
          </p:nvSpPr>
          <p:spPr>
            <a:xfrm>
              <a:off x="6108086" y="5421226"/>
              <a:ext cx="1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Sabatier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nb-NO" sz="12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 al.</a:t>
              </a:r>
              <a:r>
                <a:rPr lang="nb-NO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74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C52A-6C9A-2A4D-9D87-69993B8C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713"/>
            <a:ext cx="10515600" cy="647887"/>
          </a:xfrm>
        </p:spPr>
        <p:txBody>
          <a:bodyPr>
            <a:normAutofit fontScale="90000"/>
          </a:bodyPr>
          <a:lstStyle/>
          <a:p>
            <a:r>
              <a:rPr lang="nb-NO" dirty="0"/>
              <a:t>How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claudin-low</a:t>
            </a:r>
            <a:r>
              <a:rPr lang="nb-NO" dirty="0"/>
              <a:t> tumors </a:t>
            </a:r>
            <a:r>
              <a:rPr lang="nb-NO" dirty="0" err="1"/>
              <a:t>identified</a:t>
            </a:r>
            <a:r>
              <a:rPr lang="nb-NO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9CDDE-8A83-E240-9AAB-AF360A0AF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 err="1"/>
              <a:t>Identify</a:t>
            </a:r>
            <a:r>
              <a:rPr lang="nb-NO" dirty="0"/>
              <a:t> </a:t>
            </a:r>
            <a:r>
              <a:rPr lang="nb-NO" dirty="0" err="1"/>
              <a:t>intrinsic</a:t>
            </a:r>
            <a:r>
              <a:rPr lang="nb-NO" dirty="0"/>
              <a:t> </a:t>
            </a:r>
            <a:r>
              <a:rPr lang="nb-NO" dirty="0" err="1"/>
              <a:t>subtypes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PAM50 </a:t>
            </a:r>
            <a:r>
              <a:rPr lang="nb-NO" dirty="0" err="1"/>
              <a:t>predictor</a:t>
            </a: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Nine-</a:t>
            </a:r>
            <a:r>
              <a:rPr lang="nb-NO" dirty="0" err="1"/>
              <a:t>cell</a:t>
            </a:r>
            <a:r>
              <a:rPr lang="nb-NO" dirty="0"/>
              <a:t>-line </a:t>
            </a:r>
            <a:r>
              <a:rPr lang="nb-NO" dirty="0" err="1"/>
              <a:t>claudin-low</a:t>
            </a:r>
            <a:r>
              <a:rPr lang="nb-NO" dirty="0"/>
              <a:t> </a:t>
            </a:r>
            <a:r>
              <a:rPr lang="nb-NO" dirty="0" err="1"/>
              <a:t>predictor</a:t>
            </a:r>
            <a:endParaRPr lang="nb-NO" dirty="0"/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If a tumor is </a:t>
            </a:r>
            <a:r>
              <a:rPr lang="nb-NO" dirty="0" err="1"/>
              <a:t>classified</a:t>
            </a:r>
            <a:r>
              <a:rPr lang="nb-NO" dirty="0"/>
              <a:t> as </a:t>
            </a:r>
            <a:r>
              <a:rPr lang="nb-NO" dirty="0" err="1"/>
              <a:t>claudin-low</a:t>
            </a:r>
            <a:r>
              <a:rPr lang="nb-NO" dirty="0"/>
              <a:t> → </a:t>
            </a:r>
            <a:r>
              <a:rPr lang="nb-NO" dirty="0" err="1"/>
              <a:t>overwrite</a:t>
            </a:r>
            <a:r>
              <a:rPr lang="nb-NO" dirty="0"/>
              <a:t> </a:t>
            </a:r>
            <a:r>
              <a:rPr lang="nb-NO" dirty="0" err="1"/>
              <a:t>intrinsic</a:t>
            </a:r>
            <a:r>
              <a:rPr lang="nb-NO" dirty="0"/>
              <a:t> </a:t>
            </a:r>
            <a:r>
              <a:rPr lang="nb-NO" dirty="0" err="1"/>
              <a:t>subtype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4900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F3AB-E0DF-3943-9D85-BE1CDC447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0915"/>
            <a:ext cx="9144000" cy="3420316"/>
          </a:xfrm>
        </p:spPr>
        <p:txBody>
          <a:bodyPr>
            <a:noAutofit/>
          </a:bodyPr>
          <a:lstStyle/>
          <a:p>
            <a:pPr algn="l"/>
            <a:r>
              <a:rPr lang="nb-NO" sz="4000" dirty="0" err="1"/>
              <a:t>Why</a:t>
            </a:r>
            <a:r>
              <a:rPr lang="nb-NO" sz="4000" dirty="0"/>
              <a:t> </a:t>
            </a:r>
            <a:r>
              <a:rPr lang="nb-NO" sz="4000" dirty="0" err="1"/>
              <a:t>does</a:t>
            </a:r>
            <a:r>
              <a:rPr lang="nb-NO" sz="4000" dirty="0"/>
              <a:t> </a:t>
            </a:r>
            <a:r>
              <a:rPr lang="nb-NO" sz="4000" dirty="0" err="1"/>
              <a:t>claudin-low</a:t>
            </a:r>
            <a:r>
              <a:rPr lang="nb-NO" sz="4000" dirty="0"/>
              <a:t> </a:t>
            </a:r>
            <a:r>
              <a:rPr lang="nb-NO" sz="4000" dirty="0" err="1"/>
              <a:t>classification</a:t>
            </a:r>
            <a:r>
              <a:rPr lang="nb-NO" sz="4000" dirty="0"/>
              <a:t> </a:t>
            </a:r>
            <a:r>
              <a:rPr lang="nb-NO" sz="4000" dirty="0" err="1"/>
              <a:t>need</a:t>
            </a:r>
            <a:r>
              <a:rPr lang="nb-NO" sz="4000" dirty="0"/>
              <a:t> to be </a:t>
            </a:r>
            <a:r>
              <a:rPr lang="nb-NO" sz="4000" dirty="0" err="1"/>
              <a:t>performed</a:t>
            </a:r>
            <a:r>
              <a:rPr lang="nb-NO" sz="4000" dirty="0"/>
              <a:t> </a:t>
            </a:r>
            <a:r>
              <a:rPr lang="nb-NO" sz="4000" dirty="0" err="1"/>
              <a:t>separately</a:t>
            </a:r>
            <a:r>
              <a:rPr lang="nb-NO" sz="4000" dirty="0"/>
              <a:t> from </a:t>
            </a:r>
            <a:r>
              <a:rPr lang="nb-NO" sz="4000" dirty="0" err="1"/>
              <a:t>intrinsic</a:t>
            </a:r>
            <a:r>
              <a:rPr lang="nb-NO" sz="4000" dirty="0"/>
              <a:t> </a:t>
            </a:r>
            <a:r>
              <a:rPr lang="nb-NO" sz="4000" dirty="0" err="1"/>
              <a:t>subtype</a:t>
            </a:r>
            <a:r>
              <a:rPr lang="nb-NO" sz="4000" dirty="0"/>
              <a:t> </a:t>
            </a:r>
            <a:r>
              <a:rPr lang="nb-NO" sz="4000" dirty="0" err="1"/>
              <a:t>classification</a:t>
            </a:r>
            <a:r>
              <a:rPr lang="nb-NO" sz="4000" dirty="0"/>
              <a:t>?</a:t>
            </a:r>
            <a:br>
              <a:rPr lang="nb-NO" sz="4000" dirty="0"/>
            </a:br>
            <a:br>
              <a:rPr lang="nb-NO" sz="4000" dirty="0"/>
            </a:br>
            <a:r>
              <a:rPr lang="nb-NO" sz="4000" dirty="0" err="1"/>
              <a:t>Why</a:t>
            </a:r>
            <a:r>
              <a:rPr lang="nb-NO" sz="4000" dirty="0"/>
              <a:t> </a:t>
            </a:r>
            <a:r>
              <a:rPr lang="nb-NO" sz="4000" dirty="0" err="1"/>
              <a:t>are</a:t>
            </a:r>
            <a:r>
              <a:rPr lang="nb-NO" sz="4000" dirty="0"/>
              <a:t> </a:t>
            </a:r>
            <a:r>
              <a:rPr lang="nb-NO" sz="4000" dirty="0" err="1"/>
              <a:t>claudin-low</a:t>
            </a:r>
            <a:r>
              <a:rPr lang="nb-NO" sz="4000" dirty="0"/>
              <a:t> tumors so </a:t>
            </a:r>
            <a:r>
              <a:rPr lang="nb-NO" sz="4000" dirty="0" err="1"/>
              <a:t>heterogeneous</a:t>
            </a:r>
            <a:r>
              <a:rPr lang="nb-NO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4468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2470-3510-294A-9823-16FDC96F3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5517"/>
            <a:ext cx="9144000" cy="4550484"/>
          </a:xfrm>
        </p:spPr>
        <p:txBody>
          <a:bodyPr>
            <a:normAutofit fontScale="90000"/>
          </a:bodyPr>
          <a:lstStyle/>
          <a:p>
            <a:r>
              <a:rPr lang="nb-NO" sz="4000" dirty="0" err="1"/>
              <a:t>Hypothesis</a:t>
            </a:r>
            <a:r>
              <a:rPr lang="nb-NO" sz="4000" dirty="0"/>
              <a:t>:</a:t>
            </a:r>
            <a:br>
              <a:rPr lang="nb-NO" dirty="0"/>
            </a:br>
            <a:r>
              <a:rPr lang="nb-NO" dirty="0"/>
              <a:t>The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biological</a:t>
            </a:r>
            <a:r>
              <a:rPr lang="nb-NO" dirty="0"/>
              <a:t> </a:t>
            </a:r>
            <a:r>
              <a:rPr lang="nb-NO" dirty="0" err="1"/>
              <a:t>features</a:t>
            </a:r>
            <a:r>
              <a:rPr lang="nb-NO" dirty="0"/>
              <a:t> </a:t>
            </a:r>
            <a:r>
              <a:rPr lang="nb-NO" dirty="0" err="1"/>
              <a:t>encompased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intrinsic</a:t>
            </a:r>
            <a:r>
              <a:rPr lang="nb-NO" dirty="0"/>
              <a:t> </a:t>
            </a:r>
            <a:r>
              <a:rPr lang="nb-NO" dirty="0" err="1"/>
              <a:t>subtypes</a:t>
            </a:r>
            <a:r>
              <a:rPr lang="nb-NO" dirty="0"/>
              <a:t> is </a:t>
            </a:r>
            <a:r>
              <a:rPr lang="nb-NO" dirty="0" err="1"/>
              <a:t>distinct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features</a:t>
            </a:r>
            <a:r>
              <a:rPr lang="nb-NO" dirty="0"/>
              <a:t> </a:t>
            </a:r>
            <a:r>
              <a:rPr lang="nb-NO" dirty="0" err="1"/>
              <a:t>encompassed</a:t>
            </a:r>
            <a:r>
              <a:rPr lang="nb-NO" dirty="0"/>
              <a:t> by </a:t>
            </a:r>
            <a:r>
              <a:rPr lang="nb-NO" i="1" dirty="0" err="1"/>
              <a:t>claudin-low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2379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6691-0087-DD46-B103-7FE1F0E8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8" y="580960"/>
            <a:ext cx="8999483" cy="812034"/>
          </a:xfrm>
        </p:spPr>
        <p:txBody>
          <a:bodyPr>
            <a:normAutofit fontScale="90000"/>
          </a:bodyPr>
          <a:lstStyle/>
          <a:p>
            <a:r>
              <a:rPr lang="nb-NO" dirty="0"/>
              <a:t>A </a:t>
            </a:r>
            <a:r>
              <a:rPr lang="nb-NO" dirty="0" err="1"/>
              <a:t>subtype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basal-like </a:t>
            </a:r>
            <a:r>
              <a:rPr lang="nb-NO" dirty="0" err="1"/>
              <a:t>breast</a:t>
            </a:r>
            <a:r>
              <a:rPr lang="nb-NO" dirty="0"/>
              <a:t> cancer?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011B5-A15C-A245-B3C1-33543EF7B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808"/>
          <a:stretch/>
        </p:blipFill>
        <p:spPr>
          <a:xfrm>
            <a:off x="4866293" y="2165127"/>
            <a:ext cx="7072161" cy="2529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70BB3-6C03-9E41-B479-096575DDA9DC}"/>
              </a:ext>
            </a:extLst>
          </p:cNvPr>
          <p:cNvSpPr txBox="1"/>
          <p:nvPr/>
        </p:nvSpPr>
        <p:spPr>
          <a:xfrm>
            <a:off x="6390290" y="6322844"/>
            <a:ext cx="470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METABRIC </a:t>
            </a:r>
            <a:r>
              <a:rPr lang="nb-NO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cohort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n = 1886 (Curtis </a:t>
            </a:r>
            <a:r>
              <a:rPr lang="nb-NO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 al. 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2012, Pereira </a:t>
            </a:r>
            <a:r>
              <a:rPr lang="nb-NO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 al. </a:t>
            </a:r>
            <a:r>
              <a:rPr lang="nb-NO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9AF601-1828-7F42-B572-26DEC1E8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3" y="2759009"/>
            <a:ext cx="4238440" cy="134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9A54-EE8C-394B-BDE4-CDDB5A67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 triple negative </a:t>
            </a:r>
            <a:r>
              <a:rPr lang="nb-NO" dirty="0" err="1"/>
              <a:t>subgroup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breast</a:t>
            </a:r>
            <a:r>
              <a:rPr lang="nb-NO" dirty="0"/>
              <a:t> cancer?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984BD-97F3-EC48-9D67-A1B193B04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" t="36322" r="64886" b="41916"/>
          <a:stretch/>
        </p:blipFill>
        <p:spPr>
          <a:xfrm>
            <a:off x="3647090" y="1994338"/>
            <a:ext cx="3758410" cy="286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0C0CA-967D-0C42-862D-E1CD57B56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41" t="31724" r="18593" b="63219"/>
          <a:stretch/>
        </p:blipFill>
        <p:spPr>
          <a:xfrm>
            <a:off x="3363310" y="4700750"/>
            <a:ext cx="5039463" cy="57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9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US-genere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S-generell" id="{60A51874-A8D3-5948-904A-F780E6ADACF2}" vid="{1C8D88FF-D50B-3541-922C-3AAE22B693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OUS-generell</Template>
  <TotalTime>322</TotalTime>
  <Words>361</Words>
  <Application>Microsoft Macintosh PowerPoint</Application>
  <PresentationFormat>Widescreen</PresentationFormat>
  <Paragraphs>67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Helvetica Neue</vt:lpstr>
      <vt:lpstr>OUS-generell</vt:lpstr>
      <vt:lpstr>PowerPoint Presentation</vt:lpstr>
      <vt:lpstr>Intrinsic subtypes</vt:lpstr>
      <vt:lpstr>Claudin-low breast cancer</vt:lpstr>
      <vt:lpstr>Claudin-low breast cancer</vt:lpstr>
      <vt:lpstr>How are claudin-low tumors identified?</vt:lpstr>
      <vt:lpstr>Why does claudin-low classification need to be performed separately from intrinsic subtype classification?  Why are claudin-low tumors so heterogeneous?</vt:lpstr>
      <vt:lpstr>Hypothesis: The set of biological features encompased by the intrinsic subtypes is distinct from the set of features encompassed by claudin-low</vt:lpstr>
      <vt:lpstr>A subtype of basal-like breast cancer?</vt:lpstr>
      <vt:lpstr>A triple negative subgroup of breast cancer?</vt:lpstr>
      <vt:lpstr>Genomically stable?</vt:lpstr>
      <vt:lpstr>Genomically stable – IntClust4?</vt:lpstr>
      <vt:lpstr>Genomic stability – solution found?</vt:lpstr>
      <vt:lpstr>Genomic drivers?</vt:lpstr>
      <vt:lpstr>Slower cycling tumor type?</vt:lpstr>
      <vt:lpstr>Poor prognosis subtype?</vt:lpstr>
      <vt:lpstr>Poor prognosis subtype?</vt:lpstr>
      <vt:lpstr>Immune infiltration and claudin-low classification</vt:lpstr>
      <vt:lpstr> Could a claudin-low classifier with a shorter gene list reduce the influence of normal-cell infiltration as a potentially confounding factor?</vt:lpstr>
      <vt:lpstr>Condensed claudin-low gene list</vt:lpstr>
      <vt:lpstr>PowerPoint Presentation</vt:lpstr>
      <vt:lpstr>What’s the difference?</vt:lpstr>
      <vt:lpstr>What’s the difference?</vt:lpstr>
      <vt:lpstr>Does claudin-low status affect survival now?</vt:lpstr>
      <vt:lpstr>Do the findings validate in other cohorts?</vt:lpstr>
      <vt:lpstr>Oslo2</vt:lpstr>
      <vt:lpstr>TCGA</vt:lpstr>
      <vt:lpstr> Why?</vt:lpstr>
      <vt:lpstr>How should we interpret claudin-low then?</vt:lpstr>
      <vt:lpstr>PowerPoint Presentation</vt:lpstr>
      <vt:lpstr> Why should we care about claudin-low?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Fougner</dc:creator>
  <cp:lastModifiedBy>Christian Fougner</cp:lastModifiedBy>
  <cp:revision>31</cp:revision>
  <dcterms:created xsi:type="dcterms:W3CDTF">2019-09-11T12:48:59Z</dcterms:created>
  <dcterms:modified xsi:type="dcterms:W3CDTF">2019-09-11T18:11:35Z</dcterms:modified>
</cp:coreProperties>
</file>